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4"/>
  </p:notesMasterIdLst>
  <p:handoutMasterIdLst>
    <p:handoutMasterId r:id="rId95"/>
  </p:handoutMasterIdLst>
  <p:sldIdLst>
    <p:sldId id="959" r:id="rId9"/>
    <p:sldId id="961" r:id="rId10"/>
    <p:sldId id="952" r:id="rId11"/>
    <p:sldId id="824" r:id="rId12"/>
    <p:sldId id="826" r:id="rId13"/>
    <p:sldId id="827" r:id="rId14"/>
    <p:sldId id="878" r:id="rId15"/>
    <p:sldId id="831" r:id="rId16"/>
    <p:sldId id="834" r:id="rId17"/>
    <p:sldId id="979" r:id="rId18"/>
    <p:sldId id="879" r:id="rId19"/>
    <p:sldId id="832" r:id="rId20"/>
    <p:sldId id="880" r:id="rId21"/>
    <p:sldId id="833" r:id="rId22"/>
    <p:sldId id="851" r:id="rId23"/>
    <p:sldId id="836" r:id="rId24"/>
    <p:sldId id="837" r:id="rId25"/>
    <p:sldId id="949" r:id="rId26"/>
    <p:sldId id="881" r:id="rId27"/>
    <p:sldId id="932" r:id="rId28"/>
    <p:sldId id="882" r:id="rId29"/>
    <p:sldId id="835" r:id="rId30"/>
    <p:sldId id="852" r:id="rId31"/>
    <p:sldId id="828" r:id="rId32"/>
    <p:sldId id="974" r:id="rId33"/>
    <p:sldId id="969" r:id="rId34"/>
    <p:sldId id="971" r:id="rId35"/>
    <p:sldId id="972" r:id="rId36"/>
    <p:sldId id="968" r:id="rId37"/>
    <p:sldId id="970" r:id="rId38"/>
    <p:sldId id="973" r:id="rId39"/>
    <p:sldId id="967" r:id="rId40"/>
    <p:sldId id="898" r:id="rId41"/>
    <p:sldId id="975" r:id="rId42"/>
    <p:sldId id="421" r:id="rId43"/>
    <p:sldId id="339" r:id="rId44"/>
    <p:sldId id="900" r:id="rId45"/>
    <p:sldId id="343" r:id="rId46"/>
    <p:sldId id="344" r:id="rId47"/>
    <p:sldId id="345" r:id="rId48"/>
    <p:sldId id="347" r:id="rId49"/>
    <p:sldId id="348" r:id="rId50"/>
    <p:sldId id="346" r:id="rId51"/>
    <p:sldId id="901" r:id="rId52"/>
    <p:sldId id="902" r:id="rId53"/>
    <p:sldId id="904" r:id="rId54"/>
    <p:sldId id="905" r:id="rId55"/>
    <p:sldId id="909" r:id="rId56"/>
    <p:sldId id="908" r:id="rId57"/>
    <p:sldId id="910" r:id="rId58"/>
    <p:sldId id="976" r:id="rId59"/>
    <p:sldId id="427" r:id="rId60"/>
    <p:sldId id="337" r:id="rId61"/>
    <p:sldId id="338" r:id="rId62"/>
    <p:sldId id="364" r:id="rId63"/>
    <p:sldId id="340" r:id="rId64"/>
    <p:sldId id="341" r:id="rId65"/>
    <p:sldId id="912" r:id="rId66"/>
    <p:sldId id="911" r:id="rId67"/>
    <p:sldId id="907" r:id="rId68"/>
    <p:sldId id="916" r:id="rId69"/>
    <p:sldId id="917" r:id="rId70"/>
    <p:sldId id="918" r:id="rId71"/>
    <p:sldId id="365" r:id="rId72"/>
    <p:sldId id="919" r:id="rId73"/>
    <p:sldId id="920" r:id="rId74"/>
    <p:sldId id="349" r:id="rId75"/>
    <p:sldId id="921" r:id="rId76"/>
    <p:sldId id="977" r:id="rId77"/>
    <p:sldId id="923" r:id="rId78"/>
    <p:sldId id="924" r:id="rId79"/>
    <p:sldId id="927" r:id="rId80"/>
    <p:sldId id="981" r:id="rId81"/>
    <p:sldId id="982" r:id="rId82"/>
    <p:sldId id="983" r:id="rId83"/>
    <p:sldId id="984" r:id="rId84"/>
    <p:sldId id="350" r:id="rId85"/>
    <p:sldId id="351" r:id="rId86"/>
    <p:sldId id="352" r:id="rId87"/>
    <p:sldId id="353" r:id="rId88"/>
    <p:sldId id="925" r:id="rId89"/>
    <p:sldId id="926" r:id="rId90"/>
    <p:sldId id="980" r:id="rId91"/>
    <p:sldId id="930" r:id="rId92"/>
    <p:sldId id="957"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44"/>
    <p:restoredTop sz="96793"/>
  </p:normalViewPr>
  <p:slideViewPr>
    <p:cSldViewPr snapToObjects="1">
      <p:cViewPr varScale="1">
        <p:scale>
          <a:sx n="179" d="100"/>
          <a:sy n="179" d="100"/>
        </p:scale>
        <p:origin x="40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3314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69</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(F23):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0.0.0.0:8001/docs" TargetMode="External"/><Relationship Id="rId2" Type="http://schemas.openxmlformats.org/officeDocument/2006/relationships/hyperlink" Target="http://0.0.0.0:8001/" TargetMode="External"/><Relationship Id="rId1" Type="http://schemas.openxmlformats.org/officeDocument/2006/relationships/slideLayout" Target="../slideLayouts/slideLayout1.xml"/><Relationship Id="rId6" Type="http://schemas.openxmlformats.org/officeDocument/2006/relationships/hyperlink" Target="http://localhost:4200/#/customer" TargetMode="External"/><Relationship Id="rId5" Type="http://schemas.openxmlformats.org/officeDocument/2006/relationships/hyperlink" Target="http://localhost:4200/#/character" TargetMode="External"/><Relationship Id="rId4" Type="http://schemas.openxmlformats.org/officeDocument/2006/relationships/hyperlink" Target="http://0.0.0.0:8001/api/characters/sansa%20star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0.tiff"/><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db-book.com/db7/slides-dir/index.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nald-f-ferguson/Intro-to-Databases-F23" TargetMode="External"/><Relationship Id="rId2" Type="http://schemas.openxmlformats.org/officeDocument/2006/relationships/hyperlink" Target="https://join.slack.com/t/dff-columbia/shared_invite/zt-1mxup4vn5-EE2vyai0Si31mG7M7Wx0Zw" TargetMode="External"/><Relationship Id="rId1" Type="http://schemas.openxmlformats.org/officeDocument/2006/relationships/slideLayout" Target="../slideLayouts/slideLayout1.xml"/><Relationship Id="rId5" Type="http://schemas.openxmlformats.org/officeDocument/2006/relationships/hyperlink" Target="https://calendar.google.com/calendar/u/0?cid=Y19hNGU3OTAyMjA0MGE0NDdiNWFkYjg0YjczZWVkZjc5N2JjZWJlMGJlMmZiNzViMDA0MWRiODU5Y2VjYTA5NDM5QGdyb3VwLmNhbGVuZGFyLmdvb2dsZS5jb20" TargetMode="External"/><Relationship Id="rId4" Type="http://schemas.openxmlformats.org/officeDocument/2006/relationships/hyperlink" Target="https://donald-f-ferguson.github.io/Intro-to-Databases-F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E1E090-97F8-7ADC-A6D4-635EA88DE6F2}"/>
              </a:ext>
            </a:extLst>
          </p:cNvPr>
          <p:cNvSpPr>
            <a:spLocks noGrp="1"/>
          </p:cNvSpPr>
          <p:nvPr>
            <p:ph type="title"/>
          </p:nvPr>
        </p:nvSpPr>
        <p:spPr/>
        <p:txBody>
          <a:bodyPr/>
          <a:lstStyle/>
          <a:p>
            <a:r>
              <a:rPr lang="en-US" dirty="0"/>
              <a:t>QR Codes and Links</a:t>
            </a:r>
          </a:p>
        </p:txBody>
      </p:sp>
      <p:graphicFrame>
        <p:nvGraphicFramePr>
          <p:cNvPr id="4" name="Table 4">
            <a:extLst>
              <a:ext uri="{FF2B5EF4-FFF2-40B4-BE49-F238E27FC236}">
                <a16:creationId xmlns:a16="http://schemas.microsoft.com/office/drawing/2014/main" id="{9D3CB23F-DC5A-E837-60C9-732C5230127E}"/>
              </a:ext>
            </a:extLst>
          </p:cNvPr>
          <p:cNvGraphicFramePr>
            <a:graphicFrameLocks noGrp="1"/>
          </p:cNvGraphicFramePr>
          <p:nvPr>
            <p:extLst>
              <p:ext uri="{D42A27DB-BD31-4B8C-83A1-F6EECF244321}">
                <p14:modId xmlns:p14="http://schemas.microsoft.com/office/powerpoint/2010/main" val="793641597"/>
              </p:ext>
            </p:extLst>
          </p:nvPr>
        </p:nvGraphicFramePr>
        <p:xfrm>
          <a:off x="175618" y="455748"/>
          <a:ext cx="8742830" cy="4097201"/>
        </p:xfrm>
        <a:graphic>
          <a:graphicData uri="http://schemas.openxmlformats.org/drawingml/2006/table">
            <a:tbl>
              <a:tblPr firstRow="1" bandRow="1">
                <a:tableStyleId>{5C22544A-7EE6-4342-B048-85BDC9FD1C3A}</a:tableStyleId>
              </a:tblPr>
              <a:tblGrid>
                <a:gridCol w="1046630">
                  <a:extLst>
                    <a:ext uri="{9D8B030D-6E8A-4147-A177-3AD203B41FA5}">
                      <a16:colId xmlns:a16="http://schemas.microsoft.com/office/drawing/2014/main" val="350160962"/>
                    </a:ext>
                  </a:extLst>
                </a:gridCol>
                <a:gridCol w="4781923">
                  <a:extLst>
                    <a:ext uri="{9D8B030D-6E8A-4147-A177-3AD203B41FA5}">
                      <a16:colId xmlns:a16="http://schemas.microsoft.com/office/drawing/2014/main" val="3550144766"/>
                    </a:ext>
                  </a:extLst>
                </a:gridCol>
                <a:gridCol w="2914277">
                  <a:extLst>
                    <a:ext uri="{9D8B030D-6E8A-4147-A177-3AD203B41FA5}">
                      <a16:colId xmlns:a16="http://schemas.microsoft.com/office/drawing/2014/main" val="1670324504"/>
                    </a:ext>
                  </a:extLst>
                </a:gridCol>
              </a:tblGrid>
              <a:tr h="371067">
                <a:tc>
                  <a:txBody>
                    <a:bodyPr/>
                    <a:lstStyle/>
                    <a:p>
                      <a:r>
                        <a:rPr lang="en-US" dirty="0"/>
                        <a:t>Resource</a:t>
                      </a:r>
                    </a:p>
                  </a:txBody>
                  <a:tcPr/>
                </a:tc>
                <a:tc>
                  <a:txBody>
                    <a:bodyPr/>
                    <a:lstStyle/>
                    <a:p>
                      <a:r>
                        <a:rPr lang="en-US" dirty="0"/>
                        <a:t>Link</a:t>
                      </a:r>
                    </a:p>
                  </a:txBody>
                  <a:tcPr/>
                </a:tc>
                <a:tc>
                  <a:txBody>
                    <a:bodyPr/>
                    <a:lstStyle/>
                    <a:p>
                      <a:r>
                        <a:rPr lang="en-US" dirty="0"/>
                        <a:t>QR Code</a:t>
                      </a:r>
                    </a:p>
                  </a:txBody>
                  <a:tcPr/>
                </a:tc>
                <a:extLst>
                  <a:ext uri="{0D108BD9-81ED-4DB2-BD59-A6C34878D82A}">
                    <a16:rowId xmlns:a16="http://schemas.microsoft.com/office/drawing/2014/main" val="146785503"/>
                  </a:ext>
                </a:extLst>
              </a:tr>
              <a:tr h="943129">
                <a:tc>
                  <a:txBody>
                    <a:bodyPr/>
                    <a:lstStyle/>
                    <a:p>
                      <a:r>
                        <a:rPr lang="en-US" sz="1400" dirty="0"/>
                        <a:t>Website</a:t>
                      </a:r>
                    </a:p>
                  </a:txBody>
                  <a:tcPr/>
                </a:tc>
                <a:tc>
                  <a:txBody>
                    <a:bodyPr/>
                    <a:lstStyle/>
                    <a:p>
                      <a:r>
                        <a:rPr lang="en-US" sz="1400" dirty="0"/>
                        <a:t>https://</a:t>
                      </a:r>
                      <a:r>
                        <a:rPr lang="en-US" sz="1400" dirty="0" err="1"/>
                        <a:t>donald</a:t>
                      </a:r>
                      <a:r>
                        <a:rPr lang="en-US" sz="1400" dirty="0"/>
                        <a:t>-f-</a:t>
                      </a:r>
                      <a:r>
                        <a:rPr lang="en-US" sz="1400" dirty="0" err="1"/>
                        <a:t>ferguson.github.io</a:t>
                      </a:r>
                      <a:r>
                        <a:rPr lang="en-US" sz="1400" dirty="0"/>
                        <a:t>/Intro-to-Databases-F23/</a:t>
                      </a:r>
                    </a:p>
                  </a:txBody>
                  <a:tcPr/>
                </a:tc>
                <a:tc>
                  <a:txBody>
                    <a:bodyPr/>
                    <a:lstStyle/>
                    <a:p>
                      <a:endParaRPr lang="en-US" sz="1400" dirty="0"/>
                    </a:p>
                  </a:txBody>
                  <a:tcPr/>
                </a:tc>
                <a:extLst>
                  <a:ext uri="{0D108BD9-81ED-4DB2-BD59-A6C34878D82A}">
                    <a16:rowId xmlns:a16="http://schemas.microsoft.com/office/drawing/2014/main" val="190376807"/>
                  </a:ext>
                </a:extLst>
              </a:tr>
              <a:tr h="1004974">
                <a:tc>
                  <a:txBody>
                    <a:bodyPr/>
                    <a:lstStyle/>
                    <a:p>
                      <a:r>
                        <a:rPr lang="en-US" sz="1400" dirty="0"/>
                        <a:t>Slack</a:t>
                      </a:r>
                    </a:p>
                  </a:txBody>
                  <a:tcPr/>
                </a:tc>
                <a:tc>
                  <a:txBody>
                    <a:bodyPr/>
                    <a:lstStyle/>
                    <a:p>
                      <a:r>
                        <a:rPr lang="en-US" sz="1400" dirty="0"/>
                        <a:t>https://</a:t>
                      </a:r>
                      <a:r>
                        <a:rPr lang="en-US" sz="1400" dirty="0" err="1"/>
                        <a:t>bit.ly</a:t>
                      </a:r>
                      <a:r>
                        <a:rPr lang="en-US" sz="1400" dirty="0"/>
                        <a:t>/45x0gM4</a:t>
                      </a:r>
                    </a:p>
                  </a:txBody>
                  <a:tcPr/>
                </a:tc>
                <a:tc>
                  <a:txBody>
                    <a:bodyPr/>
                    <a:lstStyle/>
                    <a:p>
                      <a:endParaRPr lang="en-US" sz="1400"/>
                    </a:p>
                  </a:txBody>
                  <a:tcPr/>
                </a:tc>
                <a:extLst>
                  <a:ext uri="{0D108BD9-81ED-4DB2-BD59-A6C34878D82A}">
                    <a16:rowId xmlns:a16="http://schemas.microsoft.com/office/drawing/2014/main" val="2213889009"/>
                  </a:ext>
                </a:extLst>
              </a:tr>
              <a:tr h="1004974">
                <a:tc>
                  <a:txBody>
                    <a:bodyPr/>
                    <a:lstStyle/>
                    <a:p>
                      <a:r>
                        <a:rPr lang="en-US" sz="1400" dirty="0"/>
                        <a:t>Calendar</a:t>
                      </a:r>
                    </a:p>
                  </a:txBody>
                  <a:tcPr/>
                </a:tc>
                <a:tc>
                  <a:txBody>
                    <a:bodyPr/>
                    <a:lstStyle/>
                    <a:p>
                      <a:r>
                        <a:rPr lang="en-US" sz="1400" dirty="0"/>
                        <a:t>https://</a:t>
                      </a:r>
                      <a:r>
                        <a:rPr lang="en-US" sz="1400" dirty="0" err="1"/>
                        <a:t>bit.ly</a:t>
                      </a:r>
                      <a:r>
                        <a:rPr lang="en-US" sz="1400" dirty="0"/>
                        <a:t>/3qw0mVB</a:t>
                      </a:r>
                    </a:p>
                  </a:txBody>
                  <a:tcPr/>
                </a:tc>
                <a:tc>
                  <a:txBody>
                    <a:bodyPr/>
                    <a:lstStyle/>
                    <a:p>
                      <a:endParaRPr lang="en-US" sz="1400" dirty="0"/>
                    </a:p>
                  </a:txBody>
                  <a:tcPr/>
                </a:tc>
                <a:extLst>
                  <a:ext uri="{0D108BD9-81ED-4DB2-BD59-A6C34878D82A}">
                    <a16:rowId xmlns:a16="http://schemas.microsoft.com/office/drawing/2014/main" val="663353668"/>
                  </a:ext>
                </a:extLst>
              </a:tr>
              <a:tr h="773057">
                <a:tc>
                  <a:txBody>
                    <a:bodyPr/>
                    <a:lstStyle/>
                    <a:p>
                      <a:r>
                        <a:rPr lang="en-US" sz="1400" dirty="0"/>
                        <a:t>GitHub</a:t>
                      </a:r>
                    </a:p>
                  </a:txBody>
                  <a:tcPr/>
                </a:tc>
                <a:tc>
                  <a:txBody>
                    <a:bodyPr/>
                    <a:lstStyle/>
                    <a:p>
                      <a:r>
                        <a:rPr lang="en-US" sz="1400" dirty="0"/>
                        <a:t>https://</a:t>
                      </a:r>
                      <a:r>
                        <a:rPr lang="en-US" sz="1400" dirty="0" err="1"/>
                        <a:t>github.com</a:t>
                      </a:r>
                      <a:r>
                        <a:rPr lang="en-US" sz="1400" dirty="0"/>
                        <a:t>/</a:t>
                      </a:r>
                      <a:r>
                        <a:rPr lang="en-US" sz="1400" dirty="0" err="1"/>
                        <a:t>donald</a:t>
                      </a:r>
                      <a:r>
                        <a:rPr lang="en-US" sz="1400" dirty="0"/>
                        <a:t>-f-</a:t>
                      </a:r>
                      <a:r>
                        <a:rPr lang="en-US" sz="1400" dirty="0" err="1"/>
                        <a:t>ferguson</a:t>
                      </a:r>
                      <a:r>
                        <a:rPr lang="en-US" sz="1400" dirty="0"/>
                        <a:t>/Intro-to-Databases-F23</a:t>
                      </a:r>
                    </a:p>
                  </a:txBody>
                  <a:tcPr/>
                </a:tc>
                <a:tc>
                  <a:txBody>
                    <a:bodyPr/>
                    <a:lstStyle/>
                    <a:p>
                      <a:endParaRPr lang="en-US" sz="1400" dirty="0"/>
                    </a:p>
                  </a:txBody>
                  <a:tcPr/>
                </a:tc>
                <a:extLst>
                  <a:ext uri="{0D108BD9-81ED-4DB2-BD59-A6C34878D82A}">
                    <a16:rowId xmlns:a16="http://schemas.microsoft.com/office/drawing/2014/main" val="2356402244"/>
                  </a:ext>
                </a:extLst>
              </a:tr>
            </a:tbl>
          </a:graphicData>
        </a:graphic>
      </p:graphicFrame>
      <p:pic>
        <p:nvPicPr>
          <p:cNvPr id="9" name="Picture 8">
            <a:extLst>
              <a:ext uri="{FF2B5EF4-FFF2-40B4-BE49-F238E27FC236}">
                <a16:creationId xmlns:a16="http://schemas.microsoft.com/office/drawing/2014/main" id="{5B1F67D2-45D9-B3D2-EE48-B85DEBA5BAE5}"/>
              </a:ext>
            </a:extLst>
          </p:cNvPr>
          <p:cNvPicPr>
            <a:picLocks noChangeAspect="1"/>
          </p:cNvPicPr>
          <p:nvPr/>
        </p:nvPicPr>
        <p:blipFill>
          <a:blip r:embed="rId2"/>
          <a:stretch>
            <a:fillRect/>
          </a:stretch>
        </p:blipFill>
        <p:spPr>
          <a:xfrm>
            <a:off x="6403848" y="1775203"/>
            <a:ext cx="895350" cy="895350"/>
          </a:xfrm>
          <a:prstGeom prst="rect">
            <a:avLst/>
          </a:prstGeom>
        </p:spPr>
      </p:pic>
      <p:pic>
        <p:nvPicPr>
          <p:cNvPr id="11" name="Picture 10">
            <a:extLst>
              <a:ext uri="{FF2B5EF4-FFF2-40B4-BE49-F238E27FC236}">
                <a16:creationId xmlns:a16="http://schemas.microsoft.com/office/drawing/2014/main" id="{6149F85C-1890-9F81-FDDC-6AE85CFB2537}"/>
              </a:ext>
            </a:extLst>
          </p:cNvPr>
          <p:cNvPicPr>
            <a:picLocks noChangeAspect="1"/>
          </p:cNvPicPr>
          <p:nvPr/>
        </p:nvPicPr>
        <p:blipFill>
          <a:blip r:embed="rId3"/>
          <a:stretch>
            <a:fillRect/>
          </a:stretch>
        </p:blipFill>
        <p:spPr>
          <a:xfrm>
            <a:off x="6428232" y="2771661"/>
            <a:ext cx="877062" cy="877062"/>
          </a:xfrm>
          <a:prstGeom prst="rect">
            <a:avLst/>
          </a:prstGeom>
        </p:spPr>
      </p:pic>
      <p:pic>
        <p:nvPicPr>
          <p:cNvPr id="13" name="Picture 12">
            <a:extLst>
              <a:ext uri="{FF2B5EF4-FFF2-40B4-BE49-F238E27FC236}">
                <a16:creationId xmlns:a16="http://schemas.microsoft.com/office/drawing/2014/main" id="{C36FB224-2E06-CFEA-2BC7-90383235BEB7}"/>
              </a:ext>
            </a:extLst>
          </p:cNvPr>
          <p:cNvPicPr>
            <a:picLocks noChangeAspect="1"/>
          </p:cNvPicPr>
          <p:nvPr/>
        </p:nvPicPr>
        <p:blipFill>
          <a:blip r:embed="rId3"/>
          <a:stretch>
            <a:fillRect/>
          </a:stretch>
        </p:blipFill>
        <p:spPr>
          <a:xfrm>
            <a:off x="6403848" y="847587"/>
            <a:ext cx="877062" cy="877062"/>
          </a:xfrm>
          <a:prstGeom prst="rect">
            <a:avLst/>
          </a:prstGeom>
        </p:spPr>
      </p:pic>
      <p:pic>
        <p:nvPicPr>
          <p:cNvPr id="15" name="Picture 14">
            <a:extLst>
              <a:ext uri="{FF2B5EF4-FFF2-40B4-BE49-F238E27FC236}">
                <a16:creationId xmlns:a16="http://schemas.microsoft.com/office/drawing/2014/main" id="{07F97A0A-F87C-BB5B-B579-CFA4533028FD}"/>
              </a:ext>
            </a:extLst>
          </p:cNvPr>
          <p:cNvPicPr>
            <a:picLocks noChangeAspect="1"/>
          </p:cNvPicPr>
          <p:nvPr/>
        </p:nvPicPr>
        <p:blipFill>
          <a:blip r:embed="rId4"/>
          <a:stretch>
            <a:fillRect/>
          </a:stretch>
        </p:blipFill>
        <p:spPr>
          <a:xfrm>
            <a:off x="6440424" y="3749831"/>
            <a:ext cx="852678" cy="852678"/>
          </a:xfrm>
          <a:prstGeom prst="rect">
            <a:avLst/>
          </a:prstGeom>
        </p:spPr>
      </p:pic>
    </p:spTree>
    <p:extLst>
      <p:ext uri="{BB962C8B-B14F-4D97-AF65-F5344CB8AC3E}">
        <p14:creationId xmlns:p14="http://schemas.microsoft.com/office/powerpoint/2010/main" val="212703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270732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ectangle: Rounded Corners 2">
            <a:extLst>
              <a:ext uri="{FF2B5EF4-FFF2-40B4-BE49-F238E27FC236}">
                <a16:creationId xmlns:a16="http://schemas.microsoft.com/office/drawing/2014/main" id="{B0CE8954-31EF-A07B-514C-05421E4DCE1B}"/>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9748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94 -100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57664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Motivating Examples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dirty="0"/>
              <a:t>Operational/Interactive:</a:t>
            </a:r>
          </a:p>
          <a:p>
            <a:pPr lvl="1"/>
            <a:r>
              <a:rPr lang="en-US" dirty="0"/>
              <a:t>Users and roles can create, retrieve, update, search and delete “records.”</a:t>
            </a:r>
          </a:p>
          <a:p>
            <a:pPr lvl="1"/>
            <a:r>
              <a:rPr lang="en-US" dirty="0"/>
              <a:t>Examples: SSOL, ATMs, … …</a:t>
            </a:r>
          </a:p>
          <a:p>
            <a:r>
              <a:rPr lang="en-US" dirty="0"/>
              <a:t>Business Intelligence, Decision Support, …:</a:t>
            </a:r>
          </a:p>
          <a:p>
            <a:pPr lvl="1"/>
            <a:r>
              <a:rPr lang="en-US" dirty="0"/>
              <a:t>Users can perform complex queries and analyze a lot of data to generate a report, make a decision, … …</a:t>
            </a:r>
          </a:p>
          <a:p>
            <a:pPr lvl="1"/>
            <a:r>
              <a:rPr lang="en-US" dirty="0"/>
              <a:t>Examples: Build AI/ML training data, dashboards, … …</a:t>
            </a:r>
          </a:p>
          <a:p>
            <a:r>
              <a:rPr lang="en-US" dirty="0"/>
              <a:t>One of our major examples this semester will be IMDB and Game of Thrones:</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2"/>
              </a:rPr>
              <a:t>https://developer.imdb.com/non-commercial-datasets/</a:t>
            </a:r>
            <a:endParaRPr lang="en-US" dirty="0"/>
          </a:p>
          <a:p>
            <a:r>
              <a:rPr lang="en-US"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8F9DA-1ABD-BD6E-EFA8-E3289C6AA65C}"/>
              </a:ext>
            </a:extLst>
          </p:cNvPr>
          <p:cNvSpPr>
            <a:spLocks noGrp="1"/>
          </p:cNvSpPr>
          <p:nvPr>
            <p:ph idx="1"/>
          </p:nvPr>
        </p:nvSpPr>
        <p:spPr/>
        <p:txBody>
          <a:bodyPr/>
          <a:lstStyle/>
          <a:p>
            <a:r>
              <a:rPr lang="en-US" dirty="0"/>
              <a:t>Dropbox/00-Fall-2023/Intro-to-Databases-F23/Lectures/Lecture_1_Introduction/f23_Lecture-1-examples.ipynb</a:t>
            </a:r>
          </a:p>
        </p:txBody>
      </p:sp>
      <p:sp>
        <p:nvSpPr>
          <p:cNvPr id="3" name="Title 2">
            <a:extLst>
              <a:ext uri="{FF2B5EF4-FFF2-40B4-BE49-F238E27FC236}">
                <a16:creationId xmlns:a16="http://schemas.microsoft.com/office/drawing/2014/main" id="{AD9D72CF-1E33-188C-19E1-8F21AE5AF2AF}"/>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87016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F712A-7DB1-8A92-C1B9-492D7DE62950}"/>
              </a:ext>
            </a:extLst>
          </p:cNvPr>
          <p:cNvSpPr>
            <a:spLocks noGrp="1"/>
          </p:cNvSpPr>
          <p:nvPr>
            <p:ph idx="1"/>
          </p:nvPr>
        </p:nvSpPr>
        <p:spPr>
          <a:xfrm>
            <a:off x="152400" y="552450"/>
            <a:ext cx="8839200" cy="4038600"/>
          </a:xfrm>
        </p:spPr>
        <p:txBody>
          <a:bodyPr/>
          <a:lstStyle/>
          <a:p>
            <a:r>
              <a:rPr lang="en-US" sz="1800" dirty="0"/>
              <a:t>Show “code:”</a:t>
            </a:r>
          </a:p>
          <a:p>
            <a:pPr lvl="1"/>
            <a:r>
              <a:rPr lang="en-US" sz="1600" dirty="0"/>
              <a:t>PyCharm:</a:t>
            </a:r>
            <a:br>
              <a:rPr lang="en-US" sz="1600" dirty="0"/>
            </a:br>
            <a:r>
              <a:rPr lang="en-US" sz="1600" dirty="0"/>
              <a:t>/Users/</a:t>
            </a:r>
            <a:r>
              <a:rPr lang="en-US" sz="1600" dirty="0" err="1"/>
              <a:t>donaldferguson</a:t>
            </a:r>
            <a:r>
              <a:rPr lang="en-US" sz="1600" dirty="0"/>
              <a:t>/Dropbox/000-NewProjects/W4111-FastAPI-IMDB-Solution</a:t>
            </a:r>
          </a:p>
          <a:p>
            <a:pPr lvl="1"/>
            <a:r>
              <a:rPr lang="en-US" sz="1600" dirty="0"/>
              <a:t>WebStorm:</a:t>
            </a:r>
            <a:br>
              <a:rPr lang="en-US" sz="1600" dirty="0"/>
            </a:br>
            <a:r>
              <a:rPr lang="en-US" sz="1600" dirty="0"/>
              <a:t>/Users/</a:t>
            </a:r>
            <a:r>
              <a:rPr lang="en-US" sz="1600" dirty="0" err="1"/>
              <a:t>donaldferguson</a:t>
            </a:r>
            <a:r>
              <a:rPr lang="en-US" sz="1600" dirty="0"/>
              <a:t>/Dropbox/000-NewProjects/current-dashboard</a:t>
            </a:r>
          </a:p>
          <a:p>
            <a:pPr lvl="1"/>
            <a:r>
              <a:rPr lang="en-US" sz="1600" dirty="0" err="1"/>
              <a:t>DataGrip</a:t>
            </a:r>
            <a:r>
              <a:rPr lang="en-US" sz="1600" dirty="0"/>
              <a:t>:</a:t>
            </a:r>
            <a:br>
              <a:rPr lang="en-US" sz="1600" dirty="0"/>
            </a:br>
            <a:r>
              <a:rPr lang="en-US" sz="1600" dirty="0">
                <a:solidFill>
                  <a:srgbClr val="6A8759"/>
                </a:solidFill>
                <a:effectLst/>
              </a:rPr>
              <a:t>s23_got_clean, </a:t>
            </a:r>
            <a:br>
              <a:rPr lang="en-US" sz="1600" dirty="0">
                <a:solidFill>
                  <a:srgbClr val="6A8759"/>
                </a:solidFill>
                <a:effectLst/>
              </a:rPr>
            </a:br>
            <a:r>
              <a:rPr lang="en-US" sz="1600" dirty="0">
                <a:solidFill>
                  <a:srgbClr val="6A8759"/>
                </a:solidFill>
                <a:effectLst/>
              </a:rPr>
              <a:t>S23_Classic_Models</a:t>
            </a:r>
          </a:p>
          <a:p>
            <a:r>
              <a:rPr lang="en-US" sz="1800" dirty="0"/>
              <a:t>Show execution:</a:t>
            </a:r>
          </a:p>
          <a:p>
            <a:pPr lvl="1"/>
            <a:r>
              <a:rPr lang="en-US" sz="1600" dirty="0"/>
              <a:t>Browser, Postman, Notebook: </a:t>
            </a:r>
            <a:br>
              <a:rPr lang="en-US" sz="1600" dirty="0"/>
            </a:br>
            <a:r>
              <a:rPr lang="en-US" sz="1600" dirty="0">
                <a:hlinkClick r:id="rId2"/>
              </a:rPr>
              <a:t>http://0.0.0.0:8001/</a:t>
            </a:r>
            <a:r>
              <a:rPr lang="en-US" sz="1600" dirty="0"/>
              <a:t>, </a:t>
            </a:r>
            <a:r>
              <a:rPr lang="en-US" sz="1600" dirty="0">
                <a:hlinkClick r:id="rId3"/>
              </a:rPr>
              <a:t>http://0.0.0.0:8001/docs</a:t>
            </a:r>
            <a:r>
              <a:rPr lang="en-US" sz="1600" dirty="0"/>
              <a:t>, </a:t>
            </a:r>
            <a:r>
              <a:rPr lang="en-US" sz="1600" dirty="0">
                <a:hlinkClick r:id="rId4"/>
              </a:rPr>
              <a:t>http://0.0.0.0:8001/api/characters/sansa%20stark</a:t>
            </a:r>
            <a:endParaRPr lang="en-US" sz="1600" dirty="0"/>
          </a:p>
          <a:p>
            <a:pPr lvl="1"/>
            <a:r>
              <a:rPr lang="en-US" sz="1600" dirty="0"/>
              <a:t>Angular Application:</a:t>
            </a:r>
            <a:br>
              <a:rPr lang="en-US" sz="1600" dirty="0"/>
            </a:br>
            <a:r>
              <a:rPr lang="en-US" sz="1600" dirty="0">
                <a:hlinkClick r:id="rId5"/>
              </a:rPr>
              <a:t>http://localhost:4200/#/character</a:t>
            </a:r>
            <a:r>
              <a:rPr lang="en-US" sz="1600" dirty="0"/>
              <a:t> </a:t>
            </a:r>
            <a:br>
              <a:rPr lang="en-US" sz="1600" dirty="0"/>
            </a:br>
            <a:r>
              <a:rPr lang="en-US" sz="1600" dirty="0">
                <a:hlinkClick r:id="rId6"/>
              </a:rPr>
              <a:t>http://localhost:4200/#/customer</a:t>
            </a:r>
            <a:r>
              <a:rPr lang="en-US" sz="1600" dirty="0"/>
              <a:t>  </a:t>
            </a:r>
          </a:p>
          <a:p>
            <a:endParaRPr lang="en-US" sz="1800" dirty="0">
              <a:solidFill>
                <a:srgbClr val="6A8759"/>
              </a:solidFill>
              <a:effectLst/>
            </a:endParaRPr>
          </a:p>
        </p:txBody>
      </p:sp>
      <p:sp>
        <p:nvSpPr>
          <p:cNvPr id="3" name="Title 2">
            <a:extLst>
              <a:ext uri="{FF2B5EF4-FFF2-40B4-BE49-F238E27FC236}">
                <a16:creationId xmlns:a16="http://schemas.microsoft.com/office/drawing/2014/main" id="{3ACD9084-470B-CE19-6A71-142D05EC7F17}"/>
              </a:ext>
            </a:extLst>
          </p:cNvPr>
          <p:cNvSpPr>
            <a:spLocks noGrp="1"/>
          </p:cNvSpPr>
          <p:nvPr>
            <p:ph type="title"/>
          </p:nvPr>
        </p:nvSpPr>
        <p:spPr/>
        <p:txBody>
          <a:bodyPr/>
          <a:lstStyle/>
          <a:p>
            <a:r>
              <a:rPr lang="en-US" dirty="0"/>
              <a:t>Interactive Full Stack Application</a:t>
            </a:r>
          </a:p>
        </p:txBody>
      </p:sp>
    </p:spTree>
    <p:extLst>
      <p:ext uri="{BB962C8B-B14F-4D97-AF65-F5344CB8AC3E}">
        <p14:creationId xmlns:p14="http://schemas.microsoft.com/office/powerpoint/2010/main" val="355634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2023</a:t>
            </a:r>
          </a:p>
        </p:txBody>
      </p:sp>
    </p:spTree>
    <p:extLst>
      <p:ext uri="{BB962C8B-B14F-4D97-AF65-F5344CB8AC3E}">
        <p14:creationId xmlns:p14="http://schemas.microsoft.com/office/powerpoint/2010/main" val="41757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https://www.db-book.com/db7/slides-dir/index.html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1066800" y="2800350"/>
            <a:ext cx="1826013" cy="369332"/>
          </a:xfrm>
          <a:prstGeom prst="rect">
            <a:avLst/>
          </a:prstGeom>
          <a:noFill/>
        </p:spPr>
        <p:txBody>
          <a:bodyPr wrap="none" rtlCol="0">
            <a:spAutoFit/>
          </a:bodyPr>
          <a:lstStyle/>
          <a:p>
            <a:r>
              <a:rPr lang="en-US" dirty="0"/>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t>COMSW4111</a:t>
            </a:r>
          </a:p>
        </p:txBody>
      </p:sp>
    </p:spTree>
    <p:extLst>
      <p:ext uri="{BB962C8B-B14F-4D97-AF65-F5344CB8AC3E}">
        <p14:creationId xmlns:p14="http://schemas.microsoft.com/office/powerpoint/2010/main" val="101954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190502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Slide 3 provides more details.</a:t>
            </a:r>
            <a:endParaRPr lang="en-US" sz="1600" dirty="0"/>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2160774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1: Introduction, Course Overview, Foundational Concepts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(TBD).</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9:45AM  (CLIC Lab); Friday 3:30PM -- 5:00 PM (CLIC Lab)</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 which is available from </a:t>
            </a:r>
            <a:r>
              <a:rPr lang="en-US" sz="1200" dirty="0" err="1"/>
              <a:t>CourseWorks</a:t>
            </a:r>
            <a:r>
              <a:rPr lang="en-US" sz="1200" dirty="0"/>
              <a:t>. </a:t>
            </a:r>
            <a:br>
              <a:rPr lang="en-US" sz="1200" dirty="0"/>
            </a:br>
            <a:r>
              <a:rPr lang="en-US" sz="1200" dirty="0"/>
              <a:t>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2"/>
              </a:rPr>
              <a:t>Slack</a:t>
            </a:r>
            <a:r>
              <a:rPr lang="en-US" sz="1200" dirty="0"/>
              <a:t>. Subscribe to the channel #w4111-f23.</a:t>
            </a:r>
          </a:p>
          <a:p>
            <a:pPr lvl="1">
              <a:spcBef>
                <a:spcPts val="0"/>
              </a:spcBef>
              <a:spcAft>
                <a:spcPts val="300"/>
              </a:spcAft>
            </a:pPr>
            <a:r>
              <a:rPr lang="en-US" sz="1200" dirty="0"/>
              <a:t>The course lectures, sample code, etc. will be in a </a:t>
            </a:r>
            <a:r>
              <a:rPr lang="en-US" sz="1200" dirty="0">
                <a:hlinkClick r:id="rId3"/>
              </a:rPr>
              <a:t>GitHub</a:t>
            </a:r>
            <a:r>
              <a:rPr lang="en-US" sz="1200" dirty="0"/>
              <a:t> repository.</a:t>
            </a:r>
          </a:p>
          <a:p>
            <a:pPr lvl="1">
              <a:spcBef>
                <a:spcPts val="0"/>
              </a:spcBef>
              <a:spcAft>
                <a:spcPts val="300"/>
              </a:spcAft>
            </a:pPr>
            <a:r>
              <a:rPr lang="en-US" sz="1200" dirty="0"/>
              <a:t>The course </a:t>
            </a:r>
            <a:r>
              <a:rPr lang="en-US" sz="1200" dirty="0">
                <a:hlinkClick r:id="rId4"/>
              </a:rPr>
              <a:t>website</a:t>
            </a:r>
            <a:r>
              <a:rPr lang="en-US" sz="1200" dirty="0"/>
              <a:t> provides additional information. </a:t>
            </a:r>
          </a:p>
          <a:p>
            <a:pPr lvl="1">
              <a:spcBef>
                <a:spcPts val="0"/>
              </a:spcBef>
              <a:spcAft>
                <a:spcPts val="300"/>
              </a:spcAft>
            </a:pPr>
            <a:r>
              <a:rPr lang="en-US" sz="1200" dirty="0"/>
              <a:t>There will be a </a:t>
            </a:r>
            <a:r>
              <a:rPr lang="en-US" sz="1200" dirty="0">
                <a:hlinkClick r:id="rId5"/>
              </a:rPr>
              <a:t>course calendar</a:t>
            </a:r>
            <a:r>
              <a:rPr lang="en-US" sz="1200" dirty="0"/>
              <a:t> with OHs, assignments, exams, …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79321</TotalTime>
  <Words>8048</Words>
  <Application>Microsoft Macintosh PowerPoint</Application>
  <PresentationFormat>On-screen Show (16:9)</PresentationFormat>
  <Paragraphs>848</Paragraphs>
  <Slides>85</Slides>
  <Notes>51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85</vt:i4>
      </vt:variant>
    </vt:vector>
  </HeadingPairs>
  <TitlesOfParts>
    <vt:vector size="102" baseType="lpstr">
      <vt:lpstr>-apple-system</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QR Codes and Links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Switch to Notebook</vt:lpstr>
      <vt:lpstr>Web Application Problem Statement</vt:lpstr>
      <vt:lpstr>Interactive/Operational</vt:lpstr>
      <vt:lpstr>Interactive Full Stack Application</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572</cp:revision>
  <cp:lastPrinted>2018-11-15T21:01:50Z</cp:lastPrinted>
  <dcterms:created xsi:type="dcterms:W3CDTF">2010-04-12T23:12:02Z</dcterms:created>
  <dcterms:modified xsi:type="dcterms:W3CDTF">2023-09-08T16:57:39Z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